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63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04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06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55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69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11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98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3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81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55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8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92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70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7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0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78C445-F033-44FA-ABBC-73372ADAD696}" type="datetimeFigureOut">
              <a:rPr lang="es-MX" smtClean="0"/>
              <a:t>16/05/2016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05CF2D-8771-45B3-86EE-506AD1DFDA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009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1" y="4778003"/>
            <a:ext cx="1863437" cy="18634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04655" y="942109"/>
            <a:ext cx="73013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PROYECTO FINAL 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TÉCNICAS DE INVESTIGACIÓN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sz="5400" dirty="0">
                <a:solidFill>
                  <a:schemeClr val="bg2">
                    <a:lumMod val="75000"/>
                  </a:schemeClr>
                </a:solidFill>
              </a:rPr>
              <a:t>PARROQUIA VIRTUAL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18309" y="5193639"/>
            <a:ext cx="3172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2">
                    <a:lumMod val="75000"/>
                  </a:schemeClr>
                </a:solidFill>
              </a:rPr>
              <a:t>Equipo:</a:t>
            </a:r>
          </a:p>
          <a:p>
            <a:r>
              <a:rPr lang="es-MX" sz="1600" dirty="0">
                <a:solidFill>
                  <a:schemeClr val="bg2">
                    <a:lumMod val="75000"/>
                  </a:schemeClr>
                </a:solidFill>
              </a:rPr>
              <a:t>Amanda Margarita González</a:t>
            </a:r>
          </a:p>
          <a:p>
            <a:r>
              <a:rPr lang="es-MX" sz="1600" dirty="0">
                <a:solidFill>
                  <a:schemeClr val="bg2">
                    <a:lumMod val="75000"/>
                  </a:schemeClr>
                </a:solidFill>
              </a:rPr>
              <a:t>Prudencia Karla Lara</a:t>
            </a:r>
          </a:p>
          <a:p>
            <a:r>
              <a:rPr lang="es-MX" sz="1600" dirty="0">
                <a:solidFill>
                  <a:schemeClr val="bg2">
                    <a:lumMod val="75000"/>
                  </a:schemeClr>
                </a:solidFill>
              </a:rPr>
              <a:t>Juan Pablo Martínez</a:t>
            </a:r>
          </a:p>
          <a:p>
            <a:r>
              <a:rPr lang="es-MX" sz="1600" dirty="0">
                <a:solidFill>
                  <a:schemeClr val="bg2">
                    <a:lumMod val="75000"/>
                  </a:schemeClr>
                </a:solidFill>
              </a:rPr>
              <a:t>José Ernesto Ríos</a:t>
            </a:r>
          </a:p>
        </p:txBody>
      </p:sp>
    </p:spTree>
    <p:extLst>
      <p:ext uri="{BB962C8B-B14F-4D97-AF65-F5344CB8AC3E}">
        <p14:creationId xmlns:p14="http://schemas.microsoft.com/office/powerpoint/2010/main" val="257331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277091"/>
            <a:ext cx="5799715" cy="63315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sz="3400" b="1" dirty="0">
                <a:solidFill>
                  <a:schemeClr val="tx1"/>
                </a:solidFill>
              </a:rPr>
              <a:t>Orientación para el proceso de nulidad</a:t>
            </a:r>
            <a:endParaRPr lang="es-MX" sz="3400" dirty="0">
              <a:solidFill>
                <a:schemeClr val="tx1"/>
              </a:solidFill>
            </a:endParaRPr>
          </a:p>
          <a:p>
            <a:r>
              <a:rPr lang="es-MX" sz="3400" dirty="0">
                <a:solidFill>
                  <a:schemeClr val="tx1"/>
                </a:solidFill>
              </a:rPr>
              <a:t>Causas de nulidad</a:t>
            </a:r>
          </a:p>
          <a:p>
            <a:r>
              <a:rPr lang="es-MX" sz="3400" dirty="0">
                <a:solidFill>
                  <a:schemeClr val="tx1"/>
                </a:solidFill>
              </a:rPr>
              <a:t>Descripción del proceso</a:t>
            </a:r>
          </a:p>
          <a:p>
            <a:r>
              <a:rPr lang="es-MX" sz="3400" dirty="0">
                <a:solidFill>
                  <a:schemeClr val="tx1"/>
                </a:solidFill>
              </a:rPr>
              <a:t>¿Qué es el Tribunal eclesiástico?</a:t>
            </a:r>
          </a:p>
          <a:p>
            <a:r>
              <a:rPr lang="es-MX" sz="3400" dirty="0">
                <a:solidFill>
                  <a:schemeClr val="tx1"/>
                </a:solidFill>
              </a:rPr>
              <a:t>Seguimiento del proceso de nulidad</a:t>
            </a:r>
          </a:p>
          <a:p>
            <a:endParaRPr lang="es-MX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3400" b="1" dirty="0">
                <a:solidFill>
                  <a:schemeClr val="tx1"/>
                </a:solidFill>
              </a:rPr>
              <a:t>Banco de datos diocesano:</a:t>
            </a:r>
          </a:p>
          <a:p>
            <a:r>
              <a:rPr lang="es-MX" sz="3400" dirty="0">
                <a:solidFill>
                  <a:schemeClr val="tx1"/>
                </a:solidFill>
              </a:rPr>
              <a:t>La finalidad es concentrar toda la información de notaria, de modo que todo fiel pueda agilizar una consulta, u obtener copias, tal y como funciona en el registro civil.</a:t>
            </a:r>
          </a:p>
          <a:p>
            <a:r>
              <a:rPr lang="es-MX" sz="3400" dirty="0">
                <a:solidFill>
                  <a:schemeClr val="tx1"/>
                </a:solidFill>
              </a:rPr>
              <a:t>Esto se obtendría por medio de asociar a las parroquias.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44" y="429491"/>
            <a:ext cx="2712565" cy="284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680" r="4647" b="4677"/>
          <a:stretch/>
        </p:blipFill>
        <p:spPr>
          <a:xfrm>
            <a:off x="7697476" y="3603338"/>
            <a:ext cx="3588700" cy="217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543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5134697" cy="55487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chemeClr val="tx1"/>
                </a:solidFill>
              </a:rPr>
              <a:t>Capilla virtual</a:t>
            </a:r>
          </a:p>
          <a:p>
            <a:r>
              <a:rPr lang="es-MX" sz="2800" dirty="0">
                <a:solidFill>
                  <a:schemeClr val="tx1"/>
                </a:solidFill>
              </a:rPr>
              <a:t>Tener una conexión directa con alguna parroquia que ya cuente con este servicio, y establecer un link.</a:t>
            </a:r>
          </a:p>
          <a:p>
            <a:r>
              <a:rPr lang="es-MX" sz="2800" dirty="0">
                <a:solidFill>
                  <a:schemeClr val="tx1"/>
                </a:solidFill>
              </a:rPr>
              <a:t>Con esto se pretende ayudar al fiel a tener un momento de oración desde el lugar donde se encuentre.</a:t>
            </a:r>
          </a:p>
          <a:p>
            <a:r>
              <a:rPr lang="es-MX" sz="2800" dirty="0">
                <a:solidFill>
                  <a:schemeClr val="tx1"/>
                </a:solidFill>
              </a:rPr>
              <a:t>Promover la adoración perpetua.</a:t>
            </a:r>
          </a:p>
          <a:p>
            <a:r>
              <a:rPr lang="es-MX" sz="2800" dirty="0">
                <a:solidFill>
                  <a:schemeClr val="tx1"/>
                </a:solidFill>
              </a:rPr>
              <a:t>Provocar por medio del encuentro virtual, el deseo de encuentro presencial.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54" t="10133" r="32643" b="21686"/>
          <a:stretch/>
        </p:blipFill>
        <p:spPr>
          <a:xfrm>
            <a:off x="6497781" y="685800"/>
            <a:ext cx="4932218" cy="394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04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6187643" cy="60059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sz="3200" b="1" dirty="0">
                <a:solidFill>
                  <a:schemeClr val="tx1"/>
                </a:solidFill>
              </a:rPr>
              <a:t>Formación </a:t>
            </a:r>
            <a:r>
              <a:rPr lang="es-MX" sz="3200" b="1" dirty="0" err="1">
                <a:solidFill>
                  <a:schemeClr val="tx1"/>
                </a:solidFill>
              </a:rPr>
              <a:t>on</a:t>
            </a:r>
            <a:r>
              <a:rPr lang="es-MX" sz="3200" b="1" dirty="0">
                <a:solidFill>
                  <a:schemeClr val="tx1"/>
                </a:solidFill>
              </a:rPr>
              <a:t> line</a:t>
            </a:r>
          </a:p>
          <a:p>
            <a:r>
              <a:rPr lang="es-MX" sz="3200" dirty="0">
                <a:solidFill>
                  <a:schemeClr val="tx1"/>
                </a:solidFill>
              </a:rPr>
              <a:t>En base  las diferentes pastorales:</a:t>
            </a:r>
          </a:p>
          <a:p>
            <a:r>
              <a:rPr lang="es-MX" sz="3200" b="1" dirty="0">
                <a:solidFill>
                  <a:schemeClr val="tx1"/>
                </a:solidFill>
              </a:rPr>
              <a:t>A) Evangelización y catequesis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Capacidades diferentes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Bíblica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Infantil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Juvenil (párvulos, adolescentes, jóvenes adultos)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Laboral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Familiar</a:t>
            </a:r>
          </a:p>
          <a:p>
            <a:pPr marL="457200" lvl="1" indent="0">
              <a:buNone/>
            </a:pPr>
            <a:r>
              <a:rPr lang="es-MX" sz="3200" b="1" dirty="0">
                <a:solidFill>
                  <a:schemeClr val="tx1"/>
                </a:solidFill>
              </a:rPr>
              <a:t>B) Litúrgica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	Lectores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	Ministros extraordinarios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	Monaguillos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	Coros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5" y="1136073"/>
            <a:ext cx="4522580" cy="3575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996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588815"/>
            <a:ext cx="6340043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</a:rPr>
              <a:t>C) Social: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</a:rPr>
              <a:t>Promoción humana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</a:rPr>
              <a:t>Atención adultos mayores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</a:rPr>
              <a:t>Desastres naturales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tx1"/>
                </a:solidFill>
              </a:rPr>
              <a:t>Salud</a:t>
            </a:r>
          </a:p>
          <a:p>
            <a:pPr>
              <a:buFont typeface="Wingdings" panose="05000000000000000000" pitchFamily="2" charset="2"/>
              <a:buChar char="v"/>
            </a:pPr>
            <a:endParaRPr lang="es-MX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</a:rPr>
              <a:t>La formación puede ofrecerse por medio de videos o de textos.</a:t>
            </a: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</a:rPr>
              <a:t>Aprovechar los portales de evangelización o parroquias que cuente con formación y/o cursos que puedan colaborar al crecimiento integral de los fieles.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406" t="11174" r="9856" b="32860"/>
          <a:stretch/>
        </p:blipFill>
        <p:spPr>
          <a:xfrm>
            <a:off x="7135091" y="4495797"/>
            <a:ext cx="4585854" cy="1765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0" y="468086"/>
            <a:ext cx="5295900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62" y="2743200"/>
            <a:ext cx="2797745" cy="10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8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936" y="235520"/>
            <a:ext cx="6478589" cy="65254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2600" b="1" dirty="0">
                <a:solidFill>
                  <a:schemeClr val="tx1"/>
                </a:solidFill>
              </a:rPr>
              <a:t>Auxilio sacramental para emergencias</a:t>
            </a:r>
          </a:p>
          <a:p>
            <a:r>
              <a:rPr lang="es-MX" sz="2600" dirty="0">
                <a:solidFill>
                  <a:schemeClr val="tx1"/>
                </a:solidFill>
              </a:rPr>
              <a:t>Por medio de una red de sacerdotes asociados a este servicio, se pretende dar atención a las situaciones de emergencia que se pueda presentar. </a:t>
            </a:r>
          </a:p>
          <a:p>
            <a:r>
              <a:rPr lang="es-MX" sz="2600" dirty="0">
                <a:solidFill>
                  <a:schemeClr val="tx1"/>
                </a:solidFill>
              </a:rPr>
              <a:t>Por medio de un buscador, te indica el sacerdote más cercano a tu ubicación.</a:t>
            </a:r>
          </a:p>
          <a:p>
            <a:pPr marL="0" indent="0">
              <a:buNone/>
            </a:pPr>
            <a:r>
              <a:rPr lang="es-MX" sz="2600" b="1" dirty="0">
                <a:solidFill>
                  <a:schemeClr val="tx1"/>
                </a:solidFill>
              </a:rPr>
              <a:t>Acompañamiento sacerdotal</a:t>
            </a:r>
          </a:p>
          <a:p>
            <a:r>
              <a:rPr lang="es-MX" sz="2600" dirty="0">
                <a:solidFill>
                  <a:schemeClr val="tx1"/>
                </a:solidFill>
              </a:rPr>
              <a:t>Igualmente, una red de sacerdotes ofrecerán asesoría y acompañamiento espiritual.</a:t>
            </a:r>
          </a:p>
          <a:p>
            <a:pPr marL="0" indent="0">
              <a:buNone/>
            </a:pPr>
            <a:r>
              <a:rPr lang="es-MX" sz="2600" b="1" dirty="0">
                <a:solidFill>
                  <a:schemeClr val="tx1"/>
                </a:solidFill>
              </a:rPr>
              <a:t>Catálogo de grupos para laicos</a:t>
            </a:r>
          </a:p>
          <a:p>
            <a:r>
              <a:rPr lang="es-MX" sz="2600" dirty="0">
                <a:solidFill>
                  <a:schemeClr val="tx1"/>
                </a:solidFill>
              </a:rPr>
              <a:t>Esperamos que esta experiencia virtual, mueva a la experiencia comunitaria de aquellos más alejados. Por ello se ofrecerá un catálogo de grupos y movimientos, en caso de que se esté en busca de una experiencia de integración eclesial, sepan a donde acercarse.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40" y="4182753"/>
            <a:ext cx="4245429" cy="202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5" y="1046308"/>
            <a:ext cx="4401459" cy="185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710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415640"/>
            <a:ext cx="6561715" cy="67333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Biblioteca</a:t>
            </a:r>
          </a:p>
          <a:p>
            <a:r>
              <a:rPr lang="es-MX" dirty="0" err="1">
                <a:solidFill>
                  <a:schemeClr val="tx1"/>
                </a:solidFill>
              </a:rPr>
              <a:t>Audioteca</a:t>
            </a:r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Videoteca</a:t>
            </a:r>
          </a:p>
          <a:p>
            <a:r>
              <a:rPr lang="es-MX" dirty="0">
                <a:solidFill>
                  <a:schemeClr val="tx1"/>
                </a:solidFill>
              </a:rPr>
              <a:t>Enlace a la Biblioteca Virtual San </a:t>
            </a:r>
            <a:r>
              <a:rPr lang="es-MX" dirty="0" err="1">
                <a:solidFill>
                  <a:schemeClr val="tx1"/>
                </a:solidFill>
              </a:rPr>
              <a:t>Teófimo</a:t>
            </a:r>
            <a:r>
              <a:rPr lang="es-MX" dirty="0">
                <a:solidFill>
                  <a:schemeClr val="tx1"/>
                </a:solidFill>
              </a:rPr>
              <a:t> (Seminario de Monterrey)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Área vocacional</a:t>
            </a:r>
          </a:p>
          <a:p>
            <a:r>
              <a:rPr lang="es-MX" dirty="0">
                <a:solidFill>
                  <a:schemeClr val="tx1"/>
                </a:solidFill>
              </a:rPr>
              <a:t>Orientación para:</a:t>
            </a:r>
          </a:p>
          <a:p>
            <a:pPr marL="457200" indent="-457200">
              <a:buAutoNum type="alphaLcParenR"/>
            </a:pPr>
            <a:r>
              <a:rPr lang="es-MX" dirty="0">
                <a:solidFill>
                  <a:schemeClr val="tx1"/>
                </a:solidFill>
              </a:rPr>
              <a:t>Vocación sacerdotal</a:t>
            </a:r>
          </a:p>
          <a:p>
            <a:pPr marL="457200" indent="-457200">
              <a:buAutoNum type="alphaLcParenR"/>
            </a:pPr>
            <a:r>
              <a:rPr lang="es-MX" dirty="0">
                <a:solidFill>
                  <a:schemeClr val="tx1"/>
                </a:solidFill>
              </a:rPr>
              <a:t>Vocación de vida consagrada: hombres y mujeres</a:t>
            </a:r>
          </a:p>
          <a:p>
            <a:pPr marL="457200" indent="-457200">
              <a:buAutoNum type="alphaLcParenR"/>
            </a:pPr>
            <a:r>
              <a:rPr lang="es-MX" dirty="0">
                <a:solidFill>
                  <a:schemeClr val="tx1"/>
                </a:solidFill>
              </a:rPr>
              <a:t>Vocación laical: matrimonial y solteros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Enlaces externos</a:t>
            </a:r>
          </a:p>
          <a:p>
            <a:r>
              <a:rPr lang="es-MX" dirty="0">
                <a:solidFill>
                  <a:schemeClr val="tx1"/>
                </a:solidFill>
              </a:rPr>
              <a:t>Arquidiócesis de Monterrey</a:t>
            </a:r>
          </a:p>
          <a:p>
            <a:r>
              <a:rPr lang="es-MX" dirty="0">
                <a:solidFill>
                  <a:schemeClr val="tx1"/>
                </a:solidFill>
              </a:rPr>
              <a:t>Atención psicológica</a:t>
            </a:r>
          </a:p>
          <a:p>
            <a:r>
              <a:rPr lang="es-MX" dirty="0">
                <a:solidFill>
                  <a:schemeClr val="tx1"/>
                </a:solidFill>
              </a:rPr>
              <a:t>Line de escucha</a:t>
            </a:r>
          </a:p>
          <a:p>
            <a:r>
              <a:rPr lang="es-MX" dirty="0">
                <a:solidFill>
                  <a:schemeClr val="tx1"/>
                </a:solidFill>
              </a:rPr>
              <a:t>Donde hay misa</a:t>
            </a:r>
          </a:p>
          <a:p>
            <a:r>
              <a:rPr lang="es-MX" dirty="0">
                <a:solidFill>
                  <a:schemeClr val="tx1"/>
                </a:solidFill>
              </a:rPr>
              <a:t>Instituto de la Arquidiócesis de Monterrey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18" y="415640"/>
            <a:ext cx="2834243" cy="230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075173"/>
            <a:ext cx="5217178" cy="1077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r="788" b="42645"/>
          <a:stretch/>
        </p:blipFill>
        <p:spPr>
          <a:xfrm>
            <a:off x="7432346" y="4707940"/>
            <a:ext cx="4185631" cy="175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218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14457" y="290945"/>
            <a:ext cx="3984770" cy="1371600"/>
          </a:xfrm>
        </p:spPr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proyecto: Parroquia virtual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Objetivo general: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Objetivos particulares: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Destinatarios: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Todo fiel de la Arquidiócesis de Monterrey, sin importar su ubicación geográfica.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2036619"/>
            <a:ext cx="4654650" cy="311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89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958" y="581890"/>
            <a:ext cx="7129751" cy="627610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El recurso humano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Como habíamos expuesto en la presentación de la Etapa I, esta parroquia necesitaría que le fuera asignada un párroco. 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La recomendación es que esta  responsabilidad recayera en el Vicario general, ya que es quien cuenta con facultades generales en toda la diócesis.</a:t>
            </a:r>
          </a:p>
          <a:p>
            <a:pPr algn="just"/>
            <a:r>
              <a:rPr lang="es-MX" sz="2400" b="1" dirty="0">
                <a:solidFill>
                  <a:schemeClr val="tx1"/>
                </a:solidFill>
              </a:rPr>
              <a:t>¿Cuántas personas se requerirían además del párroco para hacer funcionar este proyecto?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Dos secretarías y/o administradoras, para cubrir dos turnos de atención, y operación.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Una persona encargada de sistemas</a:t>
            </a:r>
          </a:p>
          <a:p>
            <a:pPr algn="just"/>
            <a:endParaRPr lang="es-MX" sz="2400" b="1" dirty="0"/>
          </a:p>
          <a:p>
            <a:pPr algn="just"/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72" y="798287"/>
            <a:ext cx="2921658" cy="29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6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5799715" cy="3615267"/>
          </a:xfrm>
        </p:spPr>
        <p:txBody>
          <a:bodyPr/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Otras instancias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SITEC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Sacerdotes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Estudio de grabación </a:t>
            </a:r>
            <a:r>
              <a:rPr lang="es-MX" sz="2400" dirty="0" err="1">
                <a:solidFill>
                  <a:schemeClr val="tx1"/>
                </a:solidFill>
              </a:rPr>
              <a:t>Aletheia</a:t>
            </a:r>
            <a:endParaRPr lang="es-MX" sz="2400" dirty="0">
              <a:solidFill>
                <a:schemeClr val="tx1"/>
              </a:solidFill>
            </a:endParaRP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Servicios externos de diseño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Diferentes sinergias con páginas </a:t>
            </a:r>
            <a:r>
              <a:rPr lang="es-MX" sz="2400" dirty="0" err="1">
                <a:solidFill>
                  <a:schemeClr val="tx1"/>
                </a:solidFill>
              </a:rPr>
              <a:t>on</a:t>
            </a:r>
            <a:r>
              <a:rPr lang="es-MX" sz="2400" dirty="0">
                <a:solidFill>
                  <a:schemeClr val="tx1"/>
                </a:solidFill>
              </a:rPr>
              <a:t> line de evangelización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814" t="21776" r="35518" b="40057"/>
          <a:stretch/>
        </p:blipFill>
        <p:spPr>
          <a:xfrm>
            <a:off x="7527018" y="685800"/>
            <a:ext cx="3608165" cy="252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2" y="4233455"/>
            <a:ext cx="4315361" cy="2089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824185"/>
            <a:ext cx="2812603" cy="2512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11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795" y="1891145"/>
            <a:ext cx="7088187" cy="4260273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1"/>
                </a:solidFill>
              </a:rPr>
              <a:t>¿Cómo se pondría al alcance de los fieles esta parroquia virtual?</a:t>
            </a:r>
          </a:p>
          <a:p>
            <a:r>
              <a:rPr lang="es-MX" sz="2800" dirty="0">
                <a:solidFill>
                  <a:schemeClr val="tx1"/>
                </a:solidFill>
              </a:rPr>
              <a:t>Desde la Arquidiócesis de Monterrey</a:t>
            </a:r>
          </a:p>
          <a:p>
            <a:r>
              <a:rPr lang="es-MX" sz="2800" dirty="0">
                <a:solidFill>
                  <a:schemeClr val="tx1"/>
                </a:solidFill>
              </a:rPr>
              <a:t>Por medio de una página web</a:t>
            </a:r>
          </a:p>
          <a:p>
            <a:r>
              <a:rPr lang="es-MX" sz="2800" dirty="0">
                <a:solidFill>
                  <a:schemeClr val="tx1"/>
                </a:solidFill>
              </a:rPr>
              <a:t>Atención por correo</a:t>
            </a:r>
          </a:p>
          <a:p>
            <a:r>
              <a:rPr lang="es-MX" sz="2800" dirty="0">
                <a:solidFill>
                  <a:schemeClr val="tx1"/>
                </a:solidFill>
              </a:rPr>
              <a:t>Cuentas de la misma, en redes sociales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11" y="4805361"/>
            <a:ext cx="4219698" cy="1682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82" y="1019236"/>
            <a:ext cx="3807577" cy="3496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87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703" y="436418"/>
            <a:ext cx="6644842" cy="6047509"/>
          </a:xfrm>
        </p:spPr>
        <p:txBody>
          <a:bodyPr>
            <a:normAutofit fontScale="92500" lnSpcReduction="10000"/>
          </a:bodyPr>
          <a:lstStyle/>
          <a:p>
            <a:r>
              <a:rPr lang="es-MX" sz="2400" b="1" dirty="0">
                <a:solidFill>
                  <a:schemeClr val="tx1"/>
                </a:solidFill>
              </a:rPr>
              <a:t>¿Qué trámites o servicios se pondrán al alcance de los fieles?</a:t>
            </a:r>
          </a:p>
          <a:p>
            <a:r>
              <a:rPr lang="es-MX" sz="2400" dirty="0">
                <a:solidFill>
                  <a:schemeClr val="tx1"/>
                </a:solidFill>
              </a:rPr>
              <a:t>Orientación sacramental </a:t>
            </a:r>
          </a:p>
          <a:p>
            <a:r>
              <a:rPr lang="es-MX" sz="2400" dirty="0">
                <a:solidFill>
                  <a:schemeClr val="tx1"/>
                </a:solidFill>
              </a:rPr>
              <a:t>Orientación sobre el proceso de nulidad</a:t>
            </a:r>
          </a:p>
          <a:p>
            <a:r>
              <a:rPr lang="es-MX" sz="2400" dirty="0">
                <a:solidFill>
                  <a:schemeClr val="tx1"/>
                </a:solidFill>
              </a:rPr>
              <a:t>Banco de datos diocesano</a:t>
            </a:r>
          </a:p>
          <a:p>
            <a:r>
              <a:rPr lang="es-MX" sz="2400" dirty="0">
                <a:solidFill>
                  <a:schemeClr val="tx1"/>
                </a:solidFill>
              </a:rPr>
              <a:t>Capilla virtual</a:t>
            </a:r>
          </a:p>
          <a:p>
            <a:r>
              <a:rPr lang="es-MX" sz="2400" dirty="0">
                <a:solidFill>
                  <a:schemeClr val="tx1"/>
                </a:solidFill>
              </a:rPr>
              <a:t>Formación </a:t>
            </a:r>
            <a:r>
              <a:rPr lang="es-MX" sz="2400" dirty="0" err="1">
                <a:solidFill>
                  <a:schemeClr val="tx1"/>
                </a:solidFill>
              </a:rPr>
              <a:t>on</a:t>
            </a:r>
            <a:r>
              <a:rPr lang="es-MX" sz="2400" dirty="0">
                <a:solidFill>
                  <a:schemeClr val="tx1"/>
                </a:solidFill>
              </a:rPr>
              <a:t> line</a:t>
            </a:r>
          </a:p>
          <a:p>
            <a:r>
              <a:rPr lang="es-MX" sz="2400" dirty="0">
                <a:solidFill>
                  <a:schemeClr val="tx1"/>
                </a:solidFill>
              </a:rPr>
              <a:t>Auxilio sacramental para emergencias</a:t>
            </a:r>
          </a:p>
          <a:p>
            <a:r>
              <a:rPr lang="es-MX" sz="2400" dirty="0">
                <a:solidFill>
                  <a:schemeClr val="tx1"/>
                </a:solidFill>
              </a:rPr>
              <a:t>Acompañamiento sacerdotal</a:t>
            </a:r>
          </a:p>
          <a:p>
            <a:r>
              <a:rPr lang="es-MX" sz="2400" dirty="0">
                <a:solidFill>
                  <a:schemeClr val="tx1"/>
                </a:solidFill>
              </a:rPr>
              <a:t>Catálogos de grupos para laicos</a:t>
            </a:r>
          </a:p>
          <a:p>
            <a:r>
              <a:rPr lang="es-MX" sz="2400" dirty="0">
                <a:solidFill>
                  <a:schemeClr val="tx1"/>
                </a:solidFill>
              </a:rPr>
              <a:t>Biblioteca</a:t>
            </a:r>
          </a:p>
          <a:p>
            <a:r>
              <a:rPr lang="es-MX" sz="2400" dirty="0">
                <a:solidFill>
                  <a:schemeClr val="tx1"/>
                </a:solidFill>
              </a:rPr>
              <a:t>Área vocacional</a:t>
            </a:r>
          </a:p>
          <a:p>
            <a:r>
              <a:rPr lang="es-MX" sz="2400" dirty="0">
                <a:solidFill>
                  <a:schemeClr val="tx1"/>
                </a:solidFill>
              </a:rPr>
              <a:t>Enlaces externos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728363"/>
            <a:ext cx="4009241" cy="233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489">
            <a:off x="9230044" y="2768217"/>
            <a:ext cx="2759117" cy="2069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551">
            <a:off x="7078987" y="3498346"/>
            <a:ext cx="2513854" cy="185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5" y="4919917"/>
            <a:ext cx="2570733" cy="156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775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6506297" cy="5922818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¿De dónde se van a obtener los recursos para que la parroquia pueda estar operando?</a:t>
            </a:r>
          </a:p>
          <a:p>
            <a:r>
              <a:rPr lang="es-MX" dirty="0">
                <a:solidFill>
                  <a:schemeClr val="tx1"/>
                </a:solidFill>
              </a:rPr>
              <a:t>Los trámites que se realicen por medio de está parroquia tendrían un costo, los cuáles serán considerados como donativos.</a:t>
            </a:r>
          </a:p>
          <a:p>
            <a:r>
              <a:rPr lang="es-MX" dirty="0">
                <a:solidFill>
                  <a:schemeClr val="tx1"/>
                </a:solidFill>
              </a:rPr>
              <a:t>Los recursos obtenido por este concepto tienen como fin hacer autosustentable este proyecto.</a:t>
            </a:r>
          </a:p>
          <a:p>
            <a:r>
              <a:rPr lang="es-MX" b="1" dirty="0">
                <a:solidFill>
                  <a:schemeClr val="tx1"/>
                </a:solidFill>
              </a:rPr>
              <a:t>¿Qué tipo de servicios tendrían costo?</a:t>
            </a:r>
          </a:p>
          <a:p>
            <a:r>
              <a:rPr lang="es-MX" dirty="0">
                <a:solidFill>
                  <a:schemeClr val="tx1"/>
                </a:solidFill>
              </a:rPr>
              <a:t>Copias de fe de bautismo</a:t>
            </a:r>
          </a:p>
          <a:p>
            <a:r>
              <a:rPr lang="es-MX" dirty="0">
                <a:solidFill>
                  <a:schemeClr val="tx1"/>
                </a:solidFill>
              </a:rPr>
              <a:t>De confirmación</a:t>
            </a:r>
          </a:p>
          <a:p>
            <a:r>
              <a:rPr lang="es-MX" dirty="0">
                <a:solidFill>
                  <a:schemeClr val="tx1"/>
                </a:solidFill>
              </a:rPr>
              <a:t>Constancias de matrimonio</a:t>
            </a:r>
          </a:p>
          <a:p>
            <a:r>
              <a:rPr lang="es-MX" dirty="0">
                <a:solidFill>
                  <a:schemeClr val="tx1"/>
                </a:solidFill>
              </a:rPr>
              <a:t>Trámite para matrimonio (M1)</a:t>
            </a:r>
            <a:endParaRPr lang="es-MX" b="1" dirty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3026228"/>
            <a:ext cx="2492988" cy="2293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32" y="605588"/>
            <a:ext cx="3426974" cy="195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82" y="427202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503" y="1253836"/>
            <a:ext cx="5688879" cy="52993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chemeClr val="tx1"/>
                </a:solidFill>
              </a:rPr>
              <a:t>Descripción de los servicios</a:t>
            </a:r>
          </a:p>
          <a:p>
            <a:pPr marL="0" indent="0">
              <a:buNone/>
            </a:pPr>
            <a:endParaRPr lang="es-MX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3000" dirty="0">
                <a:solidFill>
                  <a:schemeClr val="tx1"/>
                </a:solidFill>
              </a:rPr>
              <a:t>Orientación sacramental para:</a:t>
            </a:r>
          </a:p>
          <a:p>
            <a:pPr marL="0" indent="0">
              <a:buNone/>
            </a:pPr>
            <a:endParaRPr lang="es-MX" sz="3000" dirty="0">
              <a:solidFill>
                <a:schemeClr val="tx1"/>
              </a:solidFill>
            </a:endParaRPr>
          </a:p>
          <a:p>
            <a:r>
              <a:rPr lang="es-MX" sz="3000" dirty="0">
                <a:solidFill>
                  <a:schemeClr val="tx1"/>
                </a:solidFill>
              </a:rPr>
              <a:t>Bautismo</a:t>
            </a:r>
          </a:p>
          <a:p>
            <a:r>
              <a:rPr lang="es-MX" sz="3000" dirty="0">
                <a:solidFill>
                  <a:schemeClr val="tx1"/>
                </a:solidFill>
              </a:rPr>
              <a:t>Confirmación</a:t>
            </a:r>
          </a:p>
          <a:p>
            <a:r>
              <a:rPr lang="es-MX" sz="3000" dirty="0">
                <a:solidFill>
                  <a:schemeClr val="tx1"/>
                </a:solidFill>
              </a:rPr>
              <a:t>Primera comunión</a:t>
            </a:r>
          </a:p>
          <a:p>
            <a:r>
              <a:rPr lang="es-MX" sz="3000" dirty="0">
                <a:solidFill>
                  <a:schemeClr val="tx1"/>
                </a:solidFill>
              </a:rPr>
              <a:t>Matrimonio</a:t>
            </a:r>
          </a:p>
          <a:p>
            <a:endParaRPr lang="es-MX" sz="3000" dirty="0">
              <a:solidFill>
                <a:schemeClr val="tx1"/>
              </a:solidFill>
            </a:endParaRPr>
          </a:p>
          <a:p>
            <a:r>
              <a:rPr lang="es-MX" sz="3000" dirty="0">
                <a:solidFill>
                  <a:schemeClr val="tx1"/>
                </a:solidFill>
              </a:rPr>
              <a:t>La orientación se dará en base a tutoriales.</a:t>
            </a: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07" y="359040"/>
            <a:ext cx="3208332" cy="178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07" y="3614777"/>
            <a:ext cx="4641932" cy="262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6" r="3423"/>
          <a:stretch/>
        </p:blipFill>
        <p:spPr>
          <a:xfrm>
            <a:off x="8201890" y="1975572"/>
            <a:ext cx="3449783" cy="212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68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263236"/>
            <a:ext cx="7102043" cy="627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tx1"/>
                </a:solidFill>
              </a:rPr>
              <a:t>Contenido de los tutoriales:</a:t>
            </a:r>
          </a:p>
          <a:p>
            <a:r>
              <a:rPr lang="es-MX" sz="2400" dirty="0">
                <a:solidFill>
                  <a:schemeClr val="tx1"/>
                </a:solidFill>
              </a:rPr>
              <a:t>Requisitos para recibir el sacramento</a:t>
            </a:r>
          </a:p>
          <a:p>
            <a:r>
              <a:rPr lang="es-MX" sz="2400" dirty="0">
                <a:solidFill>
                  <a:schemeClr val="tx1"/>
                </a:solidFill>
              </a:rPr>
              <a:t>Descripción completa de los mismos</a:t>
            </a:r>
          </a:p>
          <a:p>
            <a:r>
              <a:rPr lang="es-MX" sz="2400" dirty="0">
                <a:solidFill>
                  <a:schemeClr val="tx1"/>
                </a:solidFill>
              </a:rPr>
              <a:t>El por qué del sacramento</a:t>
            </a:r>
          </a:p>
          <a:p>
            <a:r>
              <a:rPr lang="es-MX" sz="2400" dirty="0">
                <a:solidFill>
                  <a:schemeClr val="tx1"/>
                </a:solidFill>
              </a:rPr>
              <a:t>Situaciones particulares</a:t>
            </a:r>
          </a:p>
          <a:p>
            <a:endParaRPr lang="es-MX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chemeClr val="tx1"/>
                </a:solidFill>
              </a:rPr>
              <a:t>Adicionalmente, links para:</a:t>
            </a:r>
          </a:p>
          <a:p>
            <a:r>
              <a:rPr lang="es-MX" sz="2400" dirty="0">
                <a:solidFill>
                  <a:schemeClr val="tx1"/>
                </a:solidFill>
              </a:rPr>
              <a:t>Orientación geográfica para ubicar parroquia a conveniencia, ya sea para tomar pláticas o para recibir el sacramento.</a:t>
            </a:r>
          </a:p>
          <a:p>
            <a:r>
              <a:rPr lang="es-MX" sz="2400" dirty="0">
                <a:solidFill>
                  <a:schemeClr val="tx1"/>
                </a:solidFill>
              </a:rPr>
              <a:t>Denuncia de irregularidades en parroquias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7" y="2866915"/>
            <a:ext cx="4114404" cy="12983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76" y="4399800"/>
            <a:ext cx="24003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01" y="263236"/>
            <a:ext cx="2363850" cy="23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602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607</TotalTime>
  <Words>761</Words>
  <Application>Microsoft Office PowerPoint</Application>
  <PresentationFormat>Panorámica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3</vt:lpstr>
      <vt:lpstr>Sector</vt:lpstr>
      <vt:lpstr>Presentación de PowerPoint</vt:lpstr>
      <vt:lpstr>Nombre del proyecto: Parroquia virtual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Prudencia Karla Lara Salazar</dc:creator>
  <cp:lastModifiedBy>Prudencia Karla Lara Salazar</cp:lastModifiedBy>
  <cp:revision>22</cp:revision>
  <dcterms:created xsi:type="dcterms:W3CDTF">2016-05-16T15:00:25Z</dcterms:created>
  <dcterms:modified xsi:type="dcterms:W3CDTF">2016-05-17T01:07:45Z</dcterms:modified>
</cp:coreProperties>
</file>